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 Semi Bold" panose="020B0604020202020204" charset="0"/>
      <p:regular r:id="rId16"/>
    </p:embeddedFont>
    <p:embeddedFont>
      <p:font typeface="Inter Medium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09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978" y="18068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Алгоритм Timsort — современный гибридный метод сортировки</a:t>
            </a:r>
            <a:endParaRPr lang="en-US" sz="445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5870" y="7784232"/>
            <a:ext cx="2724530" cy="3620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4399" y="39791"/>
            <a:ext cx="866001" cy="8111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15996" y="7020321"/>
            <a:ext cx="3608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000" dirty="0" smtClean="0"/>
              <a:t>Подготовил: Алиев М. Р. 11-406</a:t>
            </a:r>
          </a:p>
          <a:p>
            <a:pPr algn="r"/>
            <a:r>
              <a:rPr lang="ru-RU" sz="2000" dirty="0" smtClean="0"/>
              <a:t>Преподаватель: </a:t>
            </a:r>
            <a:r>
              <a:rPr lang="ru-RU" sz="2000" dirty="0" err="1" smtClean="0"/>
              <a:t>Файзуллин</a:t>
            </a:r>
            <a:r>
              <a:rPr lang="ru-RU" sz="2000" dirty="0" smtClean="0"/>
              <a:t> Р.Ф</a:t>
            </a:r>
            <a:endParaRPr lang="ru-RU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770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Введение в Timsort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609368"/>
            <a:ext cx="7556421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Эффективная сортировка реальных данных требует баланса между скоростью на частично упорядоченных данных и гарантированной производительностью в худшем случае. Именно эту проблему решает </a:t>
            </a:r>
            <a:r>
              <a:rPr lang="en-US" sz="15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Timsort</a:t>
            </a: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разработанный Тимом Петерсом в 2002 году.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93790" y="3059668"/>
            <a:ext cx="7556421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Timsort представляет собой гибрид сортировки вставками и слиянием, что позволяет ему адаптироваться к различным типам данных. Благодаря своей эффективности, он стал стандартным алгоритмом сортировки в Python, Java и Android, обеспечивая оптимальную производительность в различных сценариях.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793790" y="5035153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01" y="5071229"/>
            <a:ext cx="289203" cy="3614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20297" y="503515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Скорость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420297" y="5451991"/>
            <a:ext cx="305538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Высокая производительность на частично упорядоченных данных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4668441" y="5035153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652" y="5071229"/>
            <a:ext cx="289203" cy="3614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94948" y="503515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Надежность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294948" y="5451991"/>
            <a:ext cx="305538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Гарантированная эффективность в худшем случае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793790" y="6786682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01" y="6822758"/>
            <a:ext cx="289203" cy="36147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420297" y="678668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Стандарт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420297" y="7203519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Используется в Python, Java и Android</a:t>
            </a:r>
            <a:endParaRPr lang="en-US" sz="15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044"/>
            <a:ext cx="866001" cy="8111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1026557"/>
            <a:ext cx="7365087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Ключевые особенности Timsort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35330" y="1900952"/>
            <a:ext cx="7673340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Timsort обладает рядом уникальных характеристик, делающих его одним из самых эффективных алгоритмов сортировки для реальных данных. Его адаптивность позволяет использовать естественную упорядоченность данных, что особенно эффективно на частично отсортированных массивах.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35330" y="3323273"/>
            <a:ext cx="3742134" cy="2298978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24401" y="3512344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Адаптивность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24401" y="3921085"/>
            <a:ext cx="3363992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Использует естественную упорядоченность данных, что делает его особенно эффективным на частично отсортированных массивах.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6536" y="3323273"/>
            <a:ext cx="3742134" cy="2298978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855607" y="3512344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Гибридный подход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55607" y="3921085"/>
            <a:ext cx="3363992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Применяет сортировку вставками для малых блоков (≤64 элементов) и слияние с балансировкой (галоп-режим) для больших.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35330" y="5811322"/>
            <a:ext cx="7673340" cy="139172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924401" y="6000393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Сложность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24401" y="6409134"/>
            <a:ext cx="729519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Обеспечивает оптимальную производительность: худший случай O(n log n), лучший случай O(n), память O(n).</a:t>
            </a:r>
            <a:endParaRPr lang="en-US" sz="145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44"/>
            <a:ext cx="866001" cy="811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1747"/>
            <a:ext cx="593002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Принцип работы Timsort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533406"/>
            <a:ext cx="7556421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Алгоритм Timsort работает в несколько этапов, каждый из которых оптимизирован для максимальной производительности. Процесс начинается с разбиения массива на серии (runs) — возрастающие или убывающие подмассивы с минимальным размером (minRun) от 32 до 64 элементов.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2983706"/>
            <a:ext cx="144542" cy="1341953"/>
          </a:xfrm>
          <a:prstGeom prst="roundRect">
            <a:avLst>
              <a:gd name="adj" fmla="val 2000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227534" y="298370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Разбиение на серии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27534" y="3400544"/>
            <a:ext cx="7122676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Массив разбивается на возрастающие или убывающие подмассивы (runs). Минимальный размер серии (minRun) составляет от 32 до 64 элементов, что оптимизирует последующие операции.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82993" y="4518422"/>
            <a:ext cx="144542" cy="1341953"/>
          </a:xfrm>
          <a:prstGeom prst="roundRect">
            <a:avLst>
              <a:gd name="adj" fmla="val 2000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516737" y="4518422"/>
            <a:ext cx="268533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Сортировка вставками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516737" y="4935260"/>
            <a:ext cx="683347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Малые серии сортируются с помощью алгоритма вставок, который эффективен на небольших наборах данных и частично упорядоченных последовательностях.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372195" y="6053138"/>
            <a:ext cx="144542" cy="1341953"/>
          </a:xfrm>
          <a:prstGeom prst="roundRect">
            <a:avLst>
              <a:gd name="adj" fmla="val 2000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805940" y="6053138"/>
            <a:ext cx="331017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Сбалансированное слияние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805940" y="6469975"/>
            <a:ext cx="654427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Серии объединяются с соблюдением инвариантов стека: run[n-2] &gt; run[n-1] + run[n] и run[n-1] &gt; run[n]. Для ускорения используется техника "галопирования" (galloping).</a:t>
            </a:r>
            <a:endParaRPr lang="en-US" sz="15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4399" y="14044"/>
            <a:ext cx="866001" cy="8111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9486"/>
            <a:ext cx="49212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Визуализация Timsort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488638"/>
            <a:ext cx="7556421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Рассмотрим пример работы алгоритма Timsort на массиве [5, 2, 8, 3, 9, 1]. Сначала происходит разбиение на серии: [2, 5], [3, 8], [1, 9]. Затем выполняется слияние: сначала [2, 5] + [3, 8] → [2, 3, 5, 8], а затем добавляется [1, 9], получая окончательный результат [1, 2, 3, 5, 8, 9].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997863" y="2853809"/>
            <a:ext cx="22860" cy="4726305"/>
          </a:xfrm>
          <a:prstGeom prst="roundRect">
            <a:avLst>
              <a:gd name="adj" fmla="val 11907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1179135" y="3250525"/>
            <a:ext cx="544354" cy="22860"/>
          </a:xfrm>
          <a:prstGeom prst="roundRect">
            <a:avLst>
              <a:gd name="adj" fmla="val 119070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793730" y="3057882"/>
            <a:ext cx="408265" cy="40826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15" y="3091875"/>
            <a:ext cx="272177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905238" y="303526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Исходный массив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905238" y="3427571"/>
            <a:ext cx="64449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[5, 2, 8, 3, 9, 1]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1179135" y="4477464"/>
            <a:ext cx="544354" cy="22860"/>
          </a:xfrm>
          <a:prstGeom prst="roundRect">
            <a:avLst>
              <a:gd name="adj" fmla="val 119070"/>
            </a:avLst>
          </a:prstGeom>
          <a:solidFill>
            <a:srgbClr val="D8D4D4"/>
          </a:solidFill>
          <a:ln/>
        </p:spPr>
      </p:sp>
      <p:sp>
        <p:nvSpPr>
          <p:cNvPr id="12" name="Shape 8"/>
          <p:cNvSpPr/>
          <p:nvPr/>
        </p:nvSpPr>
        <p:spPr>
          <a:xfrm>
            <a:off x="793730" y="4284821"/>
            <a:ext cx="408265" cy="40826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15" y="4318814"/>
            <a:ext cx="272177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905238" y="426219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Разбиение на серии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905238" y="4654510"/>
            <a:ext cx="64449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[2, 5], [3, 8], [1, 9]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1179135" y="5704403"/>
            <a:ext cx="544354" cy="22860"/>
          </a:xfrm>
          <a:prstGeom prst="roundRect">
            <a:avLst>
              <a:gd name="adj" fmla="val 119070"/>
            </a:avLst>
          </a:prstGeom>
          <a:solidFill>
            <a:srgbClr val="D8D4D4"/>
          </a:solidFill>
          <a:ln/>
        </p:spPr>
      </p:sp>
      <p:sp>
        <p:nvSpPr>
          <p:cNvPr id="17" name="Shape 12"/>
          <p:cNvSpPr/>
          <p:nvPr/>
        </p:nvSpPr>
        <p:spPr>
          <a:xfrm>
            <a:off x="793730" y="5511760"/>
            <a:ext cx="408265" cy="40826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715" y="5545753"/>
            <a:ext cx="272177" cy="34016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905238" y="548913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Первое слияние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1905238" y="5881449"/>
            <a:ext cx="64449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[2, 3, 5, 8], [1, 9]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1179135" y="6931343"/>
            <a:ext cx="544354" cy="22860"/>
          </a:xfrm>
          <a:prstGeom prst="roundRect">
            <a:avLst>
              <a:gd name="adj" fmla="val 119070"/>
            </a:avLst>
          </a:prstGeom>
          <a:solidFill>
            <a:srgbClr val="D8D4D4"/>
          </a:solidFill>
          <a:ln/>
        </p:spPr>
      </p:sp>
      <p:sp>
        <p:nvSpPr>
          <p:cNvPr id="22" name="Shape 16"/>
          <p:cNvSpPr/>
          <p:nvPr/>
        </p:nvSpPr>
        <p:spPr>
          <a:xfrm>
            <a:off x="793730" y="6738699"/>
            <a:ext cx="408265" cy="40826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15" y="6772692"/>
            <a:ext cx="272177" cy="34016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905238" y="671607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Финальное слияние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1905238" y="7108388"/>
            <a:ext cx="64449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[1, 2, 3, 5, 8, 9]</a:t>
            </a:r>
            <a:endParaRPr lang="en-US" sz="14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044"/>
            <a:ext cx="866001" cy="8111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6532"/>
            <a:ext cx="549961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Оптимизации Timsort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770578"/>
            <a:ext cx="755642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Алгоритм Timsort включает несколько ключевых оптимизаций, которые значительно повышают его производительность на реальных данных. Эти оптимизации делают его одним из самых эффективных алгоритмов сортировки в современных языках программирования.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06961"/>
            <a:ext cx="510302" cy="5103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021336"/>
            <a:ext cx="231469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Галоп-режим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280190" y="4462582"/>
            <a:ext cx="2314694" cy="2940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Позволяет пропускать длинные последовательности при слиянии, что существенно ускоряет обработку частично упорядоченных данных.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993" y="3306961"/>
            <a:ext cx="510302" cy="5103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00993" y="4021336"/>
            <a:ext cx="2314694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Динамический minRun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900993" y="4781431"/>
            <a:ext cx="2314694" cy="261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Размер минимальной серии адаптируется под общий размер данных, обеспечивая оптимальное соотношение между скоростью и эффективностью.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1797" y="3306961"/>
            <a:ext cx="510302" cy="51030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21797" y="4021336"/>
            <a:ext cx="231469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Стабильность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1521797" y="4462582"/>
            <a:ext cx="2314694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Алгоритм сохраняет порядок равных элементов, что критически важно для многих практических приложений.</a:t>
            </a:r>
            <a:endParaRPr lang="en-US" sz="16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9806" y="7784231"/>
            <a:ext cx="2724530" cy="36200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4399" y="14044"/>
            <a:ext cx="866001" cy="8111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70" y="7778011"/>
            <a:ext cx="2724530" cy="36200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4399" y="39726"/>
            <a:ext cx="866001" cy="81115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26" y="1858238"/>
            <a:ext cx="6823286" cy="344154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036" y="1858238"/>
            <a:ext cx="7125718" cy="34415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1426" y="1470245"/>
            <a:ext cx="675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Зависимость времени выполнения программы от кол-ва итераций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7473580" y="1472474"/>
            <a:ext cx="695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Зависимость времени выполнения программы от размера массива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724558" y="6308868"/>
            <a:ext cx="120977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Графики медленно возрастают, но бывают скачки на некоторых значениях. </a:t>
            </a:r>
            <a:br>
              <a:rPr lang="ru-RU" sz="2400" dirty="0" smtClean="0"/>
            </a:br>
            <a:r>
              <a:rPr lang="ru-RU" sz="2400" dirty="0" smtClean="0"/>
              <a:t>100 массивов длины от 100 до 10000 элементов метод сортирует меньше чем за 1 секунду</a:t>
            </a:r>
            <a:endParaRPr lang="ru-RU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0950"/>
            <a:ext cx="5818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Применение Timsort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335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Благодаря своей эффективности, Timsort стал стандартным алгоритмом сортировки во многих современных языках программирования и платформах. В Python он используется в функциях list.sort() и sorted(), в Java — в Arrays.sort() для объектов, а в Android — в коллекциях стандартных библиотек.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31386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09085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Используется в функциях list.sort() и sorted() для сортировки списков и других коллекций.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3541871"/>
            <a:ext cx="3651885" cy="365188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88938" y="384155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965496"/>
            <a:ext cx="255151" cy="3189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813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Java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481304" y="3927634"/>
            <a:ext cx="435530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Применяется в методе Arrays.sort() для сортировки объектов, обеспечивая стабильную и эффективную сортировку.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3541871"/>
            <a:ext cx="3651885" cy="3651885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274368" y="384155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965496"/>
            <a:ext cx="255151" cy="3189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481304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Android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481304" y="6209824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Используется в коллекциях стандартных библиотек, оптимизируя работу мобильных приложений.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3541871"/>
            <a:ext cx="3651885" cy="3651885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8274368" y="632698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6450925"/>
            <a:ext cx="255151" cy="31896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313861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Big Data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93790" y="6209824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Применяется для ускорения ETL-процессов и обработки больших объемов данных.</a:t>
            </a:r>
            <a:endParaRPr lang="en-US" sz="1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3541871"/>
            <a:ext cx="3651885" cy="3651885"/>
          </a:xfrm>
          <a:prstGeom prst="rect">
            <a:avLst/>
          </a:prstGeom>
        </p:spPr>
      </p:pic>
      <p:sp>
        <p:nvSpPr>
          <p:cNvPr id="22" name="Shape 13"/>
          <p:cNvSpPr/>
          <p:nvPr/>
        </p:nvSpPr>
        <p:spPr>
          <a:xfrm>
            <a:off x="5788938" y="632698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6450925"/>
            <a:ext cx="255151" cy="31896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87678" y="7767111"/>
            <a:ext cx="2724530" cy="36200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64399" y="88270"/>
            <a:ext cx="866001" cy="8111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61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Заключение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52600"/>
            <a:ext cx="1304282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Timsort представляет собой "умный" гибридный алгоритм, который оптимален для задач, где данные частично упорядочены. Он успешно сочетает лучшие черты сортировки вставками и слиянием, обеспечивая высокую производительность в различных сценариях.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894528"/>
            <a:ext cx="1304282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 перспективе Timsort сохранит свою актуальность как стандарт для современных языков программирования. Особенно важным становится его применение в области Big Data, где он способствует значительному ускорению ETL-процессов и обработки больших массивов данных.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4036457"/>
            <a:ext cx="2152055" cy="111073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4559975"/>
            <a:ext cx="271105" cy="3388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165" y="4229219"/>
            <a:ext cx="369641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Стандарт в программировании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323165" y="4646057"/>
            <a:ext cx="449830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Используется в ведущих языках и платформах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5178504" y="5161717"/>
            <a:ext cx="8610005" cy="11430"/>
          </a:xfrm>
          <a:prstGeom prst="roundRect">
            <a:avLst>
              <a:gd name="adj" fmla="val 253023"/>
            </a:avLst>
          </a:prstGeom>
          <a:solidFill>
            <a:srgbClr val="D8D4D4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5195292"/>
            <a:ext cx="4304109" cy="111073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23" y="5581174"/>
            <a:ext cx="271105" cy="3388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99252" y="538805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Гибридный подход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99252" y="5804892"/>
            <a:ext cx="48670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Сочетает лучшие черты классических алгоритмов</a:t>
            </a:r>
            <a:endParaRPr lang="en-US" sz="1500" dirty="0"/>
          </a:p>
        </p:txBody>
      </p:sp>
      <p:sp>
        <p:nvSpPr>
          <p:cNvPr id="14" name="Shape 8"/>
          <p:cNvSpPr/>
          <p:nvPr/>
        </p:nvSpPr>
        <p:spPr>
          <a:xfrm>
            <a:off x="6254591" y="6320552"/>
            <a:ext cx="7533918" cy="11430"/>
          </a:xfrm>
          <a:prstGeom prst="roundRect">
            <a:avLst>
              <a:gd name="adj" fmla="val 253023"/>
            </a:avLst>
          </a:prstGeom>
          <a:solidFill>
            <a:srgbClr val="D8D4D4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354128"/>
            <a:ext cx="6456164" cy="1110734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704" y="6740009"/>
            <a:ext cx="271105" cy="33885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75220" y="6546890"/>
            <a:ext cx="415468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Оптимальная производительность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7475220" y="6963728"/>
            <a:ext cx="415468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Эффективен на реальных данных</a:t>
            </a:r>
            <a:endParaRPr lang="en-US" sz="15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3662" y="7778011"/>
            <a:ext cx="2724530" cy="36200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02191" y="104191"/>
            <a:ext cx="866001" cy="8111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812</Words>
  <Application>Microsoft Office PowerPoint</Application>
  <PresentationFormat>Произвольный</PresentationFormat>
  <Paragraphs>77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Calibri</vt:lpstr>
      <vt:lpstr>DM Sans Semi Bold</vt:lpstr>
      <vt:lpstr>Inter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 Р</cp:lastModifiedBy>
  <cp:revision>3</cp:revision>
  <dcterms:created xsi:type="dcterms:W3CDTF">2025-04-27T18:38:52Z</dcterms:created>
  <dcterms:modified xsi:type="dcterms:W3CDTF">2025-04-27T18:58:19Z</dcterms:modified>
</cp:coreProperties>
</file>